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sldIdLst>
    <p:sldId id="257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3" r:id="rId10"/>
    <p:sldId id="284" r:id="rId11"/>
    <p:sldId id="285" r:id="rId12"/>
    <p:sldId id="286" r:id="rId13"/>
    <p:sldId id="287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AC27E-51F6-4BE7-B697-B2E2F41A22B2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03563-13B3-4F4E-841F-922F80D1E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3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03563-13B3-4F4E-841F-922F80D1EBD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539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03563-13B3-4F4E-841F-922F80D1EBD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414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12203372" cy="736270"/>
          </a:xfrm>
          <a:prstGeom prst="rect">
            <a:avLst/>
          </a:prstGeom>
          <a:gradFill>
            <a:gsLst>
              <a:gs pos="1000">
                <a:srgbClr val="166018"/>
              </a:gs>
              <a:gs pos="52000">
                <a:srgbClr val="00B0F0"/>
              </a:gs>
              <a:gs pos="100000">
                <a:schemeClr val="tx2">
                  <a:lumMod val="75000"/>
                </a:schemeClr>
              </a:gs>
              <a:gs pos="100000">
                <a:srgbClr val="4D080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Franklin Gothic Demi" pitchFamily="34" charset="0"/>
              </a:rPr>
              <a:t>INDIAN INSTITUTE OF TECHNOLOGY ROORKEE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27" y="-1281"/>
            <a:ext cx="1007771" cy="732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29020"/>
            <a:ext cx="12178297" cy="22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1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885714" y="-1480"/>
            <a:ext cx="1306287" cy="96136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990600"/>
            <a:ext cx="12192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756400"/>
            <a:ext cx="12192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263" y="6447292"/>
            <a:ext cx="2222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lum bright="3000"/>
          </a:blip>
          <a:stretch>
            <a:fillRect/>
          </a:stretch>
        </p:blipFill>
        <p:spPr>
          <a:xfrm>
            <a:off x="2497430" y="2118212"/>
            <a:ext cx="7095541" cy="3510576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176001" y="6607628"/>
            <a:ext cx="1016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z="1400" smtClean="0"/>
              <a:pPr algn="r">
                <a:defRPr/>
              </a:pPr>
              <a:t>‹#›</a:t>
            </a:fld>
            <a:endParaRPr lang="en-US" altLang="en-US" sz="14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0872" y="202991"/>
            <a:ext cx="938944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240872" y="1173984"/>
            <a:ext cx="11690849" cy="5223272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65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lum bright="3000"/>
          </a:blip>
          <a:stretch>
            <a:fillRect/>
          </a:stretch>
        </p:blipFill>
        <p:spPr>
          <a:xfrm>
            <a:off x="2497430" y="2118212"/>
            <a:ext cx="7095541" cy="3510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872" y="202991"/>
            <a:ext cx="938944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72" y="1132413"/>
            <a:ext cx="5718139" cy="480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0872" y="1613044"/>
            <a:ext cx="5718139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25167"/>
            <a:ext cx="5656161" cy="4878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13044"/>
            <a:ext cx="5656161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885714" y="-1480"/>
            <a:ext cx="1306287" cy="9613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990600"/>
            <a:ext cx="12192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6756400"/>
            <a:ext cx="12192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263" y="6447292"/>
            <a:ext cx="2222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1176001" y="6607628"/>
            <a:ext cx="1016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z="1400" smtClean="0"/>
              <a:pPr algn="r">
                <a:defRPr/>
              </a:pPr>
              <a:t>‹#›</a:t>
            </a:fld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1892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lum bright="3000"/>
          </a:blip>
          <a:stretch>
            <a:fillRect/>
          </a:stretch>
        </p:blipFill>
        <p:spPr>
          <a:xfrm>
            <a:off x="2497430" y="2118212"/>
            <a:ext cx="7095541" cy="351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885714" y="-1480"/>
            <a:ext cx="1306287" cy="961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0" y="990600"/>
            <a:ext cx="12192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756400"/>
            <a:ext cx="12192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263" y="6447292"/>
            <a:ext cx="2222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176001" y="6607628"/>
            <a:ext cx="1016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z="1400" smtClean="0"/>
              <a:pPr algn="r">
                <a:defRPr/>
              </a:pPr>
              <a:t>‹#›</a:t>
            </a:fld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75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176001" y="6607628"/>
            <a:ext cx="1016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z="1400" smtClean="0"/>
              <a:pPr algn="r">
                <a:defRPr/>
              </a:pPr>
              <a:t>‹#›</a:t>
            </a:fld>
            <a:endParaRPr lang="en-US" altLang="en-US" sz="14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485218" y="2971801"/>
            <a:ext cx="3270249" cy="711200"/>
          </a:xfrm>
        </p:spPr>
        <p:txBody>
          <a:bodyPr anchor="t"/>
          <a:lstStyle>
            <a:lvl1pPr algn="ctr">
              <a:defRPr sz="3600" b="1" cap="none"/>
            </a:lvl1pPr>
          </a:lstStyle>
          <a:p>
            <a:r>
              <a:rPr lang="en-US" dirty="0"/>
              <a:t>Thanks…</a:t>
            </a:r>
            <a:endParaRPr lang="en-IN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794033" y="3619535"/>
            <a:ext cx="2679404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7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247F8E96-40AA-459E-91AA-55A5F97CAA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D4CB9294-F9FF-4346-BE48-1C04129C722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6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1" r:id="rId3"/>
    <p:sldLayoutId id="2147483703" r:id="rId4"/>
    <p:sldLayoutId id="2147483708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04756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ML implemented predictive analysis of CO</a:t>
            </a:r>
            <a:r>
              <a:rPr lang="en-US" sz="3200" baseline="-25000" dirty="0">
                <a:solidFill>
                  <a:schemeClr val="tx2"/>
                </a:solidFill>
              </a:rPr>
              <a:t>2</a:t>
            </a:r>
            <a:r>
              <a:rPr lang="en-US" sz="3200" dirty="0">
                <a:solidFill>
                  <a:schemeClr val="tx2"/>
                </a:solidFill>
              </a:rPr>
              <a:t> adsorption onto  polymeric materials having high N (</a:t>
            </a:r>
            <a:r>
              <a:rPr lang="en-US" sz="3200" dirty="0" err="1">
                <a:solidFill>
                  <a:schemeClr val="tx2"/>
                </a:solidFill>
              </a:rPr>
              <a:t>wt</a:t>
            </a:r>
            <a:r>
              <a:rPr lang="en-US" sz="3200" dirty="0">
                <a:solidFill>
                  <a:schemeClr val="tx2"/>
                </a:solidFill>
              </a:rPr>
              <a:t>% &gt; 8) content</a:t>
            </a:r>
          </a:p>
          <a:p>
            <a:pPr algn="ctr"/>
            <a:endParaRPr lang="en-IN" sz="3200" b="1" dirty="0">
              <a:solidFill>
                <a:srgbClr val="0000CC"/>
              </a:solidFill>
            </a:endParaRPr>
          </a:p>
          <a:p>
            <a:pPr algn="ctr"/>
            <a:r>
              <a:rPr lang="en-IN" sz="2400" b="1" i="1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Functional Materials Laboratory</a:t>
            </a:r>
          </a:p>
          <a:p>
            <a:pPr algn="ctr"/>
            <a:r>
              <a:rPr lang="en-IN" sz="2400" b="1" i="1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Department of Chemistry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7425" y="4192087"/>
            <a:ext cx="9282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3399"/>
                </a:solidFill>
              </a:rPr>
              <a:t>Kevin Joel						Supervisor</a:t>
            </a:r>
          </a:p>
          <a:p>
            <a:r>
              <a:rPr lang="en-IN" sz="2800" dirty="0">
                <a:solidFill>
                  <a:srgbClr val="FF3399"/>
                </a:solidFill>
              </a:rPr>
              <a:t>19310014						Prof. P. </a:t>
            </a:r>
            <a:r>
              <a:rPr lang="en-IN" sz="2800" dirty="0" err="1">
                <a:solidFill>
                  <a:srgbClr val="FF3399"/>
                </a:solidFill>
              </a:rPr>
              <a:t>Mohanty</a:t>
            </a:r>
            <a:endParaRPr lang="en-IN" sz="2800" dirty="0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7207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5F48-B424-5D61-3E48-7C1BA1E1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4AACA-EA84-779D-1836-2A7B03050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Force Plot for Point 1</a:t>
            </a:r>
            <a:endParaRPr lang="en-IN" dirty="0"/>
          </a:p>
        </p:txBody>
      </p:sp>
      <p:pic>
        <p:nvPicPr>
          <p:cNvPr id="8" name="Content Placeholder 7" descr="A blue and red lines&#10;&#10;Description automatically generated">
            <a:extLst>
              <a:ext uri="{FF2B5EF4-FFF2-40B4-BE49-F238E27FC236}">
                <a16:creationId xmlns:a16="http://schemas.microsoft.com/office/drawing/2014/main" id="{5DAFA57A-6307-AF1D-E161-D1761AC986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3346033"/>
            <a:ext cx="5718175" cy="131845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417BC-D5E3-F666-4C06-5233F90F2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Force Plot for Point 2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C2ECC3C-5A4F-CF15-5B76-32FF0D7008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38" y="3353171"/>
            <a:ext cx="5656262" cy="1304182"/>
          </a:xfrm>
        </p:spPr>
      </p:pic>
    </p:spTree>
    <p:extLst>
      <p:ext uri="{BB962C8B-B14F-4D97-AF65-F5344CB8AC3E}">
        <p14:creationId xmlns:p14="http://schemas.microsoft.com/office/powerpoint/2010/main" val="355744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4DE384-D2B7-466F-1C42-FB545B02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90B159-D841-A60C-7643-F5B1817F7A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Beeswarm</a:t>
            </a:r>
            <a:r>
              <a:rPr lang="en-US" dirty="0"/>
              <a:t> Plot for analysis of trained </a:t>
            </a:r>
            <a:r>
              <a:rPr lang="en-US" dirty="0" err="1"/>
              <a:t>catboost</a:t>
            </a:r>
            <a:r>
              <a:rPr lang="en-US" dirty="0"/>
              <a:t> model against attributes contributions.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838300-789C-3046-A94F-A98B5CFAB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85" y="1873364"/>
            <a:ext cx="6389030" cy="4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1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2546-6B87-14F2-29D6-D7AA3CE1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C1E20-6C66-C2D9-6CC9-5398B659FB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Waterfall plot showing dependence of one target value with it determining factors.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B8716-1481-E6E4-5A3C-EAE03019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65" y="1768344"/>
            <a:ext cx="5889669" cy="46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3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0118-7892-5E0B-292C-E823F5BC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91FA0-F33B-9F9A-29B5-A5F08377DD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Partial dependence plots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F0869-AE4E-10DB-7245-EE95ADE1F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96" y="1578638"/>
            <a:ext cx="4635888" cy="4712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49213-4940-4929-0C91-29461CCA4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" y="1581612"/>
            <a:ext cx="4732531" cy="48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2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5472-C495-560A-F424-34B6A1CA7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0D19-A5AF-31C5-21B5-5AB8DF60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456D-8A43-D683-9926-22F3DFF052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Partial dependence plots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ACA64-2D85-1CBF-012A-A8EB26D98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3" y="2046166"/>
            <a:ext cx="4387072" cy="4459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A3ED0-B5CB-DA5C-E743-CC73AD467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50" y="2046166"/>
            <a:ext cx="4275995" cy="435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00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CFAF3-908C-0138-4904-0D49C3788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4E0C-A537-6FFC-1219-0361DA63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DA24-D1FC-E1C1-613A-C86E83C2FF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Partial dependence plots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599A9-AD99-743E-EE74-CD97149D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28" y="1828799"/>
            <a:ext cx="4557281" cy="4637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9C42B-CC9A-C092-F6AA-E0638882E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56" y="1828799"/>
            <a:ext cx="4561988" cy="46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8C929-7E85-B4C0-63E5-84205584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9F9F0-5191-5D7A-FE1D-3ED372B7774E}"/>
              </a:ext>
            </a:extLst>
          </p:cNvPr>
          <p:cNvSpPr txBox="1"/>
          <p:nvPr/>
        </p:nvSpPr>
        <p:spPr>
          <a:xfrm>
            <a:off x="4372565" y="2014155"/>
            <a:ext cx="75315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population and continuous use of fossil fuel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to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the carbon dioxide (CO</a:t>
            </a:r>
            <a:r>
              <a:rPr 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concentration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(410 ppm to 415 ppm) in the atmosphere [1], which contribute to the major increment in global warming and climate change.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major consequences of global warming to the environment, lead to an increment in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seawater level, typhoons, tropical storms, parchedness, and ill health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people.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large wave crashing on a dock&#10;&#10;Description automatically generated">
            <a:extLst>
              <a:ext uri="{FF2B5EF4-FFF2-40B4-BE49-F238E27FC236}">
                <a16:creationId xmlns:a16="http://schemas.microsoft.com/office/drawing/2014/main" id="{65E5A2D3-717A-3E0C-4800-AA57C8B86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07" y="3906981"/>
            <a:ext cx="3806111" cy="2515386"/>
          </a:xfrm>
          <a:prstGeom prst="rect">
            <a:avLst/>
          </a:prstGeom>
        </p:spPr>
      </p:pic>
      <p:pic>
        <p:nvPicPr>
          <p:cNvPr id="13" name="Picture 12" descr="Smoke coming out of a factory&#10;&#10;Description automatically generated">
            <a:extLst>
              <a:ext uri="{FF2B5EF4-FFF2-40B4-BE49-F238E27FC236}">
                <a16:creationId xmlns:a16="http://schemas.microsoft.com/office/drawing/2014/main" id="{40967C75-E5EB-CC55-E114-E1102AA01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1" y="1197632"/>
            <a:ext cx="3333175" cy="2584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724F54-74A4-BD7B-5723-E766A6BA78BA}"/>
              </a:ext>
            </a:extLst>
          </p:cNvPr>
          <p:cNvSpPr txBox="1"/>
          <p:nvPr/>
        </p:nvSpPr>
        <p:spPr>
          <a:xfrm>
            <a:off x="0" y="6593019"/>
            <a:ext cx="1005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[1] Global Monitoring Laboratory, Earth System Research Laboratories, Trends Atmos. Carbon Dioxide, (2022)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41857-C298-E2DA-8722-5E20F7C1AFB3}"/>
              </a:ext>
            </a:extLst>
          </p:cNvPr>
          <p:cNvSpPr txBox="1"/>
          <p:nvPr/>
        </p:nvSpPr>
        <p:spPr>
          <a:xfrm>
            <a:off x="240872" y="6393289"/>
            <a:ext cx="2092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Image source: pexels.com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5447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E813-3BA5-2E17-CA06-323BE6B9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65CA-45BC-86A8-DB06-626D87FD6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0872" y="1173983"/>
            <a:ext cx="11690849" cy="54810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Measures Taken for CO</a:t>
            </a:r>
            <a:r>
              <a:rPr lang="en-US" b="1" baseline="-25000" dirty="0"/>
              <a:t>2</a:t>
            </a:r>
            <a:r>
              <a:rPr lang="en-US" b="1" dirty="0"/>
              <a:t> reduction in the atmosphere: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The Department of Energy (DOE), United States, has already taken a step back in 2009 to capture 90% of environmental CO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with an expenditure of not more than 35%. [2]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For the reduction of CO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concentration in the atmosphere, </a:t>
            </a:r>
            <a:r>
              <a:rPr lang="en-US" b="1" dirty="0">
                <a:latin typeface="+mn-lt"/>
              </a:rPr>
              <a:t>carbon capture and storage (CCS) </a:t>
            </a:r>
            <a:r>
              <a:rPr lang="en-US" dirty="0">
                <a:latin typeface="+mn-lt"/>
              </a:rPr>
              <a:t>technology got the most attention in combating global climate change. [3]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The CCS technology is considered as </a:t>
            </a:r>
            <a:r>
              <a:rPr lang="en-US" b="1" dirty="0">
                <a:latin typeface="+mn-lt"/>
              </a:rPr>
              <a:t>expensive procedure </a:t>
            </a:r>
            <a:r>
              <a:rPr lang="en-US" dirty="0">
                <a:latin typeface="+mn-lt"/>
              </a:rPr>
              <a:t>because of being </a:t>
            </a:r>
            <a:r>
              <a:rPr lang="en-US" b="1" dirty="0">
                <a:latin typeface="+mn-lt"/>
              </a:rPr>
              <a:t>CO</a:t>
            </a:r>
            <a:r>
              <a:rPr lang="en-US" b="1" baseline="-25000" dirty="0">
                <a:latin typeface="+mn-lt"/>
              </a:rPr>
              <a:t>2</a:t>
            </a:r>
            <a:r>
              <a:rPr lang="en-US" b="1" dirty="0">
                <a:latin typeface="+mn-lt"/>
              </a:rPr>
              <a:t> capture </a:t>
            </a:r>
            <a:r>
              <a:rPr lang="en-US" dirty="0">
                <a:latin typeface="+mn-lt"/>
              </a:rPr>
              <a:t>as cost determining step that has part </a:t>
            </a:r>
            <a:r>
              <a:rPr lang="en-US" b="1" dirty="0">
                <a:latin typeface="+mn-lt"/>
              </a:rPr>
              <a:t>of more than 50% of the total cost of CCS. </a:t>
            </a:r>
            <a:r>
              <a:rPr lang="en-US" dirty="0">
                <a:latin typeface="+mn-lt"/>
              </a:rPr>
              <a:t>[4]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+mn-lt"/>
              </a:rPr>
              <a:t>CO</a:t>
            </a:r>
            <a:r>
              <a:rPr lang="en-US" b="1" baseline="-25000" dirty="0">
                <a:latin typeface="+mn-lt"/>
              </a:rPr>
              <a:t>2</a:t>
            </a:r>
            <a:r>
              <a:rPr lang="en-US" b="1" dirty="0">
                <a:latin typeface="+mn-lt"/>
              </a:rPr>
              <a:t> adsorption </a:t>
            </a:r>
            <a:r>
              <a:rPr lang="en-US" dirty="0">
                <a:latin typeface="+mn-lt"/>
              </a:rPr>
              <a:t>through porous carbons is a fruitful procedure because </a:t>
            </a:r>
            <a:r>
              <a:rPr lang="en-US" b="1" dirty="0">
                <a:latin typeface="+mn-lt"/>
              </a:rPr>
              <a:t>adsorbent can be restored and having low cost operations. </a:t>
            </a:r>
            <a:r>
              <a:rPr lang="en-US" dirty="0">
                <a:latin typeface="+mn-lt"/>
              </a:rPr>
              <a:t>[4]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2BC02-8B60-8DCC-B896-5D257E1844DF}"/>
              </a:ext>
            </a:extLst>
          </p:cNvPr>
          <p:cNvSpPr txBox="1"/>
          <p:nvPr/>
        </p:nvSpPr>
        <p:spPr>
          <a:xfrm>
            <a:off x="110837" y="5193069"/>
            <a:ext cx="1224741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+mn-lt"/>
              </a:rPr>
              <a:t>Ref: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</a:rPr>
              <a:t>[2]</a:t>
            </a:r>
            <a:r>
              <a:rPr lang="en-IN" sz="1100" dirty="0"/>
              <a:t> J.P. </a:t>
            </a:r>
            <a:r>
              <a:rPr lang="en-IN" sz="1100" dirty="0" err="1"/>
              <a:t>Ciferno</a:t>
            </a:r>
            <a:r>
              <a:rPr lang="en-IN" sz="1100" dirty="0"/>
              <a:t>, T.E. </a:t>
            </a:r>
            <a:r>
              <a:rPr lang="en-IN" sz="1100" dirty="0" err="1"/>
              <a:t>Fout</a:t>
            </a:r>
            <a:r>
              <a:rPr lang="en-IN" sz="1100" dirty="0"/>
              <a:t>, A.P. Jones, J.T. Murphy, Capturing carbon from existing coal-fired power plants, Chem. Eng. Prog. 105 (4) (2009) 33.</a:t>
            </a:r>
            <a:endParaRPr lang="en-US" sz="14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</a:rPr>
              <a:t>[3] </a:t>
            </a:r>
            <a:r>
              <a:rPr lang="en-IN" sz="1100" dirty="0"/>
              <a:t>X. Yuan, M. Suvarna, S. Low, P.D. Dissanayake, K.B. Lee, J. Li, X. Wang, Y.S. Ok, Applied machine learning for prediction of CO2 adsorption on biomass waste-derived porous carbons, Env. Sci. Technol. 55 (17) (2021) 11925–11936</a:t>
            </a:r>
            <a:endParaRPr lang="en-US" sz="14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</a:rPr>
              <a:t>[4]</a:t>
            </a:r>
            <a:r>
              <a:rPr lang="en-IN" sz="1100" dirty="0"/>
              <a:t> X. Yuan, J.G. Lee, H. Yun, S. Deng, Y.J. Kim, J.E. Lee, S.K. Kwak, K.B. Lee, Solving two environmental issues simultaneously: Waste polyethylene terephthalate plastic bottle-derived microporous carbons for capturing CO2, Chem. Eng. J. 397 (2020), 125350.</a:t>
            </a:r>
            <a:endParaRPr lang="en-US" sz="1400" dirty="0">
              <a:latin typeface="+mn-lt"/>
            </a:endParaRPr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5590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2027-F19F-D4A7-14F2-1786D86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AB61E-72D7-336A-284B-A1057C5580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Machine Learning for Adsorption Predictive Analysis 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Machine learning (ML), an emerging mathematically advanced tool, is getting more attention to deal with a large amount of data-driven complex problems (</a:t>
            </a:r>
            <a:r>
              <a:rPr lang="en-US" dirty="0" err="1">
                <a:latin typeface="+mn-lt"/>
              </a:rPr>
              <a:t>i.e.,</a:t>
            </a:r>
            <a:r>
              <a:rPr lang="en-US" b="1" dirty="0" err="1">
                <a:latin typeface="+mn-lt"/>
              </a:rPr>
              <a:t>predictive</a:t>
            </a:r>
            <a:r>
              <a:rPr lang="en-US" b="1" dirty="0">
                <a:latin typeface="+mn-lt"/>
              </a:rPr>
              <a:t> analysis</a:t>
            </a:r>
            <a:r>
              <a:rPr lang="en-US" dirty="0">
                <a:latin typeface="+mn-lt"/>
              </a:rPr>
              <a:t>, natural language processing, image analysis, language translation).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ML has been used widely in both fields of adsorption (liquid phase and gas phase).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Yuan et al. [5] demonstrated the application of ML models (tree-based models-GBDT, LBGM, and XGB) to predict the </a:t>
            </a:r>
            <a:r>
              <a:rPr lang="en-US" b="1" dirty="0">
                <a:latin typeface="+mn-lt"/>
              </a:rPr>
              <a:t>CO</a:t>
            </a:r>
            <a:r>
              <a:rPr lang="en-US" b="1" baseline="-25000" dirty="0">
                <a:latin typeface="+mn-lt"/>
              </a:rPr>
              <a:t>2 </a:t>
            </a:r>
            <a:r>
              <a:rPr lang="en-US" b="1" dirty="0">
                <a:latin typeface="+mn-lt"/>
              </a:rPr>
              <a:t>uptake in biomass waste-derived porous carbons</a:t>
            </a:r>
            <a:r>
              <a:rPr lang="en-US" dirty="0">
                <a:latin typeface="+mn-lt"/>
              </a:rPr>
              <a:t>. </a:t>
            </a:r>
          </a:p>
          <a:p>
            <a:pPr marL="0" indent="0">
              <a:buNone/>
            </a:pPr>
            <a:endParaRPr lang="en-IN" dirty="0">
              <a:latin typeface="+mn-lt"/>
            </a:endParaRPr>
          </a:p>
        </p:txBody>
      </p:sp>
      <p:pic>
        <p:nvPicPr>
          <p:cNvPr id="5" name="Picture 4" descr="A diagram of a tree&#10;&#10;Description automatically generated">
            <a:extLst>
              <a:ext uri="{FF2B5EF4-FFF2-40B4-BE49-F238E27FC236}">
                <a16:creationId xmlns:a16="http://schemas.microsoft.com/office/drawing/2014/main" id="{8BA9B97F-6423-8F0E-FD37-E8F8C37A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68" y="4138841"/>
            <a:ext cx="4206082" cy="2355406"/>
          </a:xfrm>
          <a:prstGeom prst="rect">
            <a:avLst/>
          </a:prstGeom>
        </p:spPr>
      </p:pic>
      <p:pic>
        <p:nvPicPr>
          <p:cNvPr id="7" name="Picture 6" descr="A diagram of a cluster of dots&#10;&#10;Description automatically generated">
            <a:extLst>
              <a:ext uri="{FF2B5EF4-FFF2-40B4-BE49-F238E27FC236}">
                <a16:creationId xmlns:a16="http://schemas.microsoft.com/office/drawing/2014/main" id="{30F42E23-86B2-18EE-2B3D-FBB6083E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26" y="4029847"/>
            <a:ext cx="4554682" cy="2573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D3D82-FE1E-327B-C8A0-58E60A49014A}"/>
              </a:ext>
            </a:extLst>
          </p:cNvPr>
          <p:cNvSpPr txBox="1"/>
          <p:nvPr/>
        </p:nvSpPr>
        <p:spPr>
          <a:xfrm>
            <a:off x="0" y="6589387"/>
            <a:ext cx="1127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[5] </a:t>
            </a:r>
            <a:r>
              <a:rPr lang="en-IN" sz="1600" dirty="0">
                <a:solidFill>
                  <a:schemeClr val="bg1"/>
                </a:solidFill>
              </a:rPr>
              <a:t>X. Yuan, J.G. Lee, H. Yun, S. Deng, Y.J. Kim, J.E. Lee, S.K. Kwak, K.B. Lee, Chem. Eng. J. 397 (2020), 125350. </a:t>
            </a:r>
          </a:p>
        </p:txBody>
      </p:sp>
    </p:spTree>
    <p:extLst>
      <p:ext uri="{BB962C8B-B14F-4D97-AF65-F5344CB8AC3E}">
        <p14:creationId xmlns:p14="http://schemas.microsoft.com/office/powerpoint/2010/main" val="282762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6E61-AF08-1961-DDED-61E747A8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FE70-18D1-F22E-B23E-AAE1FC9D4C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Namdeo</a:t>
            </a:r>
            <a:r>
              <a:rPr lang="en-US" dirty="0">
                <a:latin typeface="+mn-lt"/>
              </a:rPr>
              <a:t> et al. [6] implemented and compared 6 ML models (GBDT, XGB, LBGM, RF, </a:t>
            </a:r>
            <a:r>
              <a:rPr lang="en-US" dirty="0" err="1">
                <a:latin typeface="+mn-lt"/>
              </a:rPr>
              <a:t>Catboost</a:t>
            </a:r>
            <a:r>
              <a:rPr lang="en-US" dirty="0">
                <a:latin typeface="+mn-lt"/>
              </a:rPr>
              <a:t>, and </a:t>
            </a:r>
            <a:r>
              <a:rPr lang="en-US" dirty="0" err="1">
                <a:latin typeface="+mn-lt"/>
              </a:rPr>
              <a:t>Adaboost</a:t>
            </a:r>
            <a:r>
              <a:rPr lang="en-US" dirty="0">
                <a:latin typeface="+mn-lt"/>
              </a:rPr>
              <a:t>) to predict the </a:t>
            </a:r>
            <a:r>
              <a:rPr lang="en-US" b="1" dirty="0">
                <a:latin typeface="+mn-lt"/>
              </a:rPr>
              <a:t>adsorption </a:t>
            </a:r>
            <a:r>
              <a:rPr lang="en-US" b="1" dirty="0" err="1">
                <a:latin typeface="+mn-lt"/>
              </a:rPr>
              <a:t>behaviour</a:t>
            </a:r>
            <a:r>
              <a:rPr lang="en-US" b="1" dirty="0">
                <a:latin typeface="+mn-lt"/>
              </a:rPr>
              <a:t> of porous carbons towards CO</a:t>
            </a:r>
            <a:r>
              <a:rPr lang="en-US" b="1" baseline="-25000" dirty="0">
                <a:latin typeface="+mn-lt"/>
              </a:rPr>
              <a:t>2</a:t>
            </a:r>
            <a:r>
              <a:rPr lang="en-US" b="1" dirty="0">
                <a:latin typeface="+mn-lt"/>
              </a:rPr>
              <a:t> adsorption.</a:t>
            </a:r>
          </a:p>
          <a:p>
            <a:r>
              <a:rPr lang="en-US" dirty="0">
                <a:latin typeface="+mn-lt"/>
              </a:rPr>
              <a:t>In this paper the </a:t>
            </a:r>
            <a:r>
              <a:rPr lang="en-US" b="1" dirty="0">
                <a:latin typeface="+mn-lt"/>
              </a:rPr>
              <a:t>black box nature of ML interpretation </a:t>
            </a:r>
            <a:r>
              <a:rPr lang="en-US" dirty="0">
                <a:latin typeface="+mn-lt"/>
              </a:rPr>
              <a:t>was used for creating predictive models on CO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adsorption data.</a:t>
            </a:r>
          </a:p>
          <a:p>
            <a:r>
              <a:rPr lang="en-US" dirty="0">
                <a:latin typeface="+mn-lt"/>
              </a:rPr>
              <a:t>Below is the accuracy of the analysis on holdout test-data of the models in different metrics</a:t>
            </a:r>
            <a:r>
              <a:rPr lang="en-US" dirty="0"/>
              <a:t>. </a:t>
            </a:r>
            <a:r>
              <a:rPr lang="en-US" dirty="0">
                <a:latin typeface="+mn-lt"/>
              </a:rPr>
              <a:t>(Highest R</a:t>
            </a:r>
            <a:r>
              <a:rPr lang="en-US" baseline="30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accuracy = 0.89).</a:t>
            </a:r>
          </a:p>
        </p:txBody>
      </p:sp>
      <p:pic>
        <p:nvPicPr>
          <p:cNvPr id="5" name="Picture 4" descr="A table of data&#10;&#10;Description automatically generated">
            <a:extLst>
              <a:ext uri="{FF2B5EF4-FFF2-40B4-BE49-F238E27FC236}">
                <a16:creationId xmlns:a16="http://schemas.microsoft.com/office/drawing/2014/main" id="{09D59020-BB14-5CC7-6DCE-EED8ABF71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2" y="3785620"/>
            <a:ext cx="5046429" cy="2521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C5809-3045-3189-77A0-C9FDB2923C59}"/>
              </a:ext>
            </a:extLst>
          </p:cNvPr>
          <p:cNvSpPr txBox="1"/>
          <p:nvPr/>
        </p:nvSpPr>
        <p:spPr>
          <a:xfrm>
            <a:off x="-13855" y="6592373"/>
            <a:ext cx="11275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[6] </a:t>
            </a:r>
            <a:r>
              <a:rPr lang="en-US" sz="1600" dirty="0" err="1">
                <a:solidFill>
                  <a:schemeClr val="bg1"/>
                </a:solidFill>
              </a:rPr>
              <a:t>Namdeo,S</a:t>
            </a:r>
            <a:r>
              <a:rPr lang="en-US" sz="1600" dirty="0">
                <a:solidFill>
                  <a:schemeClr val="bg1"/>
                </a:solidFill>
              </a:rPr>
              <a:t>; Srivastava, V. C.; Mohanty, P. 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Google Sans"/>
              </a:rPr>
              <a:t>J. Colloid Interface Sci., 647</a:t>
            </a:r>
            <a:r>
              <a:rPr lang="en-IN" sz="1600" dirty="0">
                <a:solidFill>
                  <a:schemeClr val="bg1"/>
                </a:solidFill>
              </a:rPr>
              <a:t> (2023), 174.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9B5168-63DB-D28E-E7CD-249487A7365A}"/>
              </a:ext>
            </a:extLst>
          </p:cNvPr>
          <p:cNvSpPr txBox="1"/>
          <p:nvPr/>
        </p:nvSpPr>
        <p:spPr>
          <a:xfrm>
            <a:off x="260279" y="4088932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 Surface Area (m</a:t>
            </a:r>
            <a:r>
              <a:rPr lang="en-US" baseline="30000" dirty="0"/>
              <a:t>2 </a:t>
            </a:r>
            <a:r>
              <a:rPr lang="en-US" dirty="0"/>
              <a:t>g</a:t>
            </a:r>
            <a:r>
              <a:rPr lang="en-US" baseline="30000" dirty="0"/>
              <a:t>-1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Pore Volume (cm</a:t>
            </a:r>
            <a:r>
              <a:rPr lang="en-US" baseline="30000" dirty="0"/>
              <a:t>3 </a:t>
            </a:r>
            <a:r>
              <a:rPr lang="en-US" dirty="0"/>
              <a:t>g</a:t>
            </a:r>
            <a:r>
              <a:rPr lang="en-US" baseline="30000" dirty="0"/>
              <a:t>-1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 Pore Volume (cm</a:t>
            </a:r>
            <a:r>
              <a:rPr lang="en-US" baseline="30000" dirty="0"/>
              <a:t>3 </a:t>
            </a:r>
            <a:r>
              <a:rPr lang="en-US" dirty="0"/>
              <a:t>g</a:t>
            </a:r>
            <a:r>
              <a:rPr lang="en-US" baseline="30000" dirty="0"/>
              <a:t>-1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Elemental Analysis (C,H,N,O </a:t>
            </a:r>
            <a:r>
              <a:rPr lang="en-US" dirty="0" err="1"/>
              <a:t>wt</a:t>
            </a:r>
            <a:r>
              <a:rPr lang="en-US" dirty="0"/>
              <a:t>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</a:t>
            </a:r>
            <a:r>
              <a:rPr lang="en-IN" dirty="0"/>
              <a:t>(◦C)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Pressure (bar)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761E2-8206-3D0C-FCDD-62A304FA5C67}"/>
              </a:ext>
            </a:extLst>
          </p:cNvPr>
          <p:cNvSpPr txBox="1"/>
          <p:nvPr/>
        </p:nvSpPr>
        <p:spPr>
          <a:xfrm>
            <a:off x="3678517" y="4088932"/>
            <a:ext cx="26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Variable: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CO2 Uptake (mmol g</a:t>
            </a:r>
            <a:r>
              <a:rPr lang="en-US" baseline="30000" dirty="0"/>
              <a:t>-1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606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0FE4-2A1F-FD62-B65C-FB15AAFB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Target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853E6-B2C4-5EEE-6FD5-AF72B49EB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0872" y="1173984"/>
            <a:ext cx="11690849" cy="5481025"/>
          </a:xfrm>
        </p:spPr>
        <p:txBody>
          <a:bodyPr/>
          <a:lstStyle/>
          <a:p>
            <a:r>
              <a:rPr lang="en-US" dirty="0">
                <a:latin typeface="+mn-lt"/>
              </a:rPr>
              <a:t>In the paper by </a:t>
            </a:r>
            <a:r>
              <a:rPr lang="en-US" dirty="0" err="1">
                <a:latin typeface="+mn-lt"/>
              </a:rPr>
              <a:t>Namdeo</a:t>
            </a:r>
            <a:r>
              <a:rPr lang="en-US" dirty="0">
                <a:latin typeface="+mn-lt"/>
              </a:rPr>
              <a:t> et al. the predictive modelling is done for all types of porous carbon materials.</a:t>
            </a:r>
          </a:p>
          <a:p>
            <a:r>
              <a:rPr lang="en-US" dirty="0">
                <a:latin typeface="+mn-lt"/>
              </a:rPr>
              <a:t>The goal of this project is to </a:t>
            </a:r>
            <a:r>
              <a:rPr lang="en-US" b="1" dirty="0">
                <a:latin typeface="+mn-lt"/>
              </a:rPr>
              <a:t>perform predictive modelling on data collected for polymeric porous materials having high Nitrogen weight percentages (N &gt;= 8 </a:t>
            </a:r>
            <a:r>
              <a:rPr lang="en-US" b="1" dirty="0" err="1">
                <a:latin typeface="+mn-lt"/>
              </a:rPr>
              <a:t>wt</a:t>
            </a:r>
            <a:r>
              <a:rPr lang="en-US" b="1" dirty="0">
                <a:latin typeface="+mn-lt"/>
              </a:rPr>
              <a:t>%).</a:t>
            </a:r>
          </a:p>
          <a:p>
            <a:r>
              <a:rPr lang="en-IN" dirty="0">
                <a:latin typeface="+mn-lt"/>
              </a:rPr>
              <a:t>The following attributes are taken into consideration while collecting data from papers: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+mn-lt"/>
              </a:rPr>
              <a:t>Material Type (Microporous, Mesoporous or Hierarchical).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+mn-lt"/>
              </a:rPr>
              <a:t>BET Surface Area (m</a:t>
            </a:r>
            <a:r>
              <a:rPr lang="en-IN" baseline="30000" dirty="0">
                <a:latin typeface="+mn-lt"/>
              </a:rPr>
              <a:t>2</a:t>
            </a:r>
            <a:r>
              <a:rPr lang="en-IN" dirty="0">
                <a:latin typeface="+mn-lt"/>
              </a:rPr>
              <a:t> g</a:t>
            </a:r>
            <a:r>
              <a:rPr lang="en-IN" baseline="30000" dirty="0">
                <a:latin typeface="+mn-lt"/>
              </a:rPr>
              <a:t>-1</a:t>
            </a:r>
            <a:r>
              <a:rPr lang="en-IN" dirty="0">
                <a:latin typeface="+mn-lt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+mn-lt"/>
              </a:rPr>
              <a:t>Total Pore Volume (cm</a:t>
            </a:r>
            <a:r>
              <a:rPr lang="en-IN" baseline="30000" dirty="0">
                <a:latin typeface="+mn-lt"/>
              </a:rPr>
              <a:t>3</a:t>
            </a:r>
            <a:r>
              <a:rPr lang="en-IN" dirty="0">
                <a:latin typeface="+mn-lt"/>
              </a:rPr>
              <a:t> g</a:t>
            </a:r>
            <a:r>
              <a:rPr lang="en-IN" baseline="30000" dirty="0">
                <a:latin typeface="+mn-lt"/>
              </a:rPr>
              <a:t>-1</a:t>
            </a:r>
            <a:r>
              <a:rPr lang="en-IN" dirty="0">
                <a:latin typeface="+mn-lt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+mn-lt"/>
              </a:rPr>
              <a:t>Elemental Analysis (C,H,N,O in </a:t>
            </a:r>
            <a:r>
              <a:rPr lang="en-IN" dirty="0" err="1">
                <a:latin typeface="+mn-lt"/>
              </a:rPr>
              <a:t>wt</a:t>
            </a:r>
            <a:r>
              <a:rPr lang="en-IN" dirty="0">
                <a:latin typeface="+mn-lt"/>
              </a:rPr>
              <a:t>%)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+mn-lt"/>
              </a:rPr>
              <a:t>Temperature (◦C)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+mn-lt"/>
              </a:rPr>
              <a:t>Pressure (bar)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+mn-lt"/>
              </a:rPr>
              <a:t>CO</a:t>
            </a:r>
            <a:r>
              <a:rPr lang="en-IN" baseline="-25000" dirty="0">
                <a:latin typeface="+mn-lt"/>
              </a:rPr>
              <a:t>2</a:t>
            </a:r>
            <a:r>
              <a:rPr lang="en-IN" dirty="0">
                <a:latin typeface="+mn-lt"/>
              </a:rPr>
              <a:t> Uptake (mmol g</a:t>
            </a:r>
            <a:r>
              <a:rPr lang="en-IN" baseline="30000" dirty="0">
                <a:latin typeface="+mn-lt"/>
              </a:rPr>
              <a:t>-1</a:t>
            </a:r>
            <a:r>
              <a:rPr lang="en-IN" dirty="0">
                <a:latin typeface="+mn-lt"/>
              </a:rPr>
              <a:t>)</a:t>
            </a:r>
          </a:p>
          <a:p>
            <a:r>
              <a:rPr lang="en-IN" dirty="0">
                <a:latin typeface="+mn-lt"/>
              </a:rPr>
              <a:t>On collecting sufficient number of data points, modelling is performed using different ML ensemble methods.</a:t>
            </a:r>
          </a:p>
          <a:p>
            <a:pPr marL="457200" lvl="1" indent="0">
              <a:buNone/>
            </a:pP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169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4B15-557C-9DFC-ECDD-B3C308B9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AEFE3-A279-4FAE-CCA3-EC5ADFB50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0873" y="1173984"/>
            <a:ext cx="3861228" cy="5223272"/>
          </a:xfrm>
        </p:spPr>
        <p:txBody>
          <a:bodyPr/>
          <a:lstStyle/>
          <a:p>
            <a:r>
              <a:rPr lang="en-US" dirty="0">
                <a:latin typeface="+mn-lt"/>
              </a:rPr>
              <a:t>The following table below shows few of data points out of 275 collected.</a:t>
            </a:r>
          </a:p>
          <a:p>
            <a:r>
              <a:rPr lang="en-US" dirty="0">
                <a:latin typeface="+mn-lt"/>
              </a:rPr>
              <a:t>The data has missing values at random.</a:t>
            </a:r>
          </a:p>
          <a:p>
            <a:r>
              <a:rPr lang="en-US" dirty="0">
                <a:latin typeface="+mn-lt"/>
              </a:rPr>
              <a:t>The data has uneven scaling and that may cause model to have bias.</a:t>
            </a:r>
          </a:p>
          <a:p>
            <a:r>
              <a:rPr lang="en-US" dirty="0">
                <a:latin typeface="+mn-lt"/>
              </a:rPr>
              <a:t>To handle Missing values  KNN imputation technique is implemented.</a:t>
            </a:r>
          </a:p>
          <a:p>
            <a:r>
              <a:rPr lang="en-US" dirty="0">
                <a:latin typeface="+mn-lt"/>
              </a:rPr>
              <a:t>To scale the data Standard Scaler is used. </a:t>
            </a:r>
          </a:p>
          <a:p>
            <a:endParaRPr lang="en-IN" dirty="0">
              <a:latin typeface="+mn-l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79FDC6-0CFC-76B7-5B5C-05DAB18AA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30" y="1396316"/>
            <a:ext cx="7604142" cy="45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3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98A4-3CB3-D92B-4842-A302E32D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A3F4-E956-3721-6FB1-8456F56E0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0873" y="1173984"/>
            <a:ext cx="5855128" cy="5223272"/>
          </a:xfrm>
        </p:spPr>
        <p:txBody>
          <a:bodyPr/>
          <a:lstStyle/>
          <a:p>
            <a:r>
              <a:rPr lang="en-US" dirty="0">
                <a:latin typeface="+mn-lt"/>
              </a:rPr>
              <a:t>Further analysis using Pearson Correlation Matrix of the data we get an idea of how all the attributes (Material type, TPV, etc.) are related to our target variable CO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.</a:t>
            </a:r>
          </a:p>
          <a:p>
            <a:r>
              <a:rPr lang="en-US" dirty="0">
                <a:latin typeface="+mn-lt"/>
              </a:rPr>
              <a:t>The transformed and scaled data to train different ML models. </a:t>
            </a:r>
            <a:r>
              <a:rPr lang="en-US" dirty="0" err="1">
                <a:latin typeface="+mn-lt"/>
              </a:rPr>
              <a:t>Catboost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xgboost</a:t>
            </a:r>
            <a:r>
              <a:rPr lang="en-US" dirty="0">
                <a:latin typeface="+mn-lt"/>
              </a:rPr>
              <a:t>, LGBM, etc. to name a few…</a:t>
            </a:r>
          </a:p>
          <a:p>
            <a:r>
              <a:rPr lang="en-US" dirty="0">
                <a:latin typeface="+mn-lt"/>
              </a:rPr>
              <a:t>On model training the highest test R</a:t>
            </a:r>
            <a:r>
              <a:rPr lang="en-US" baseline="30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 accuracy was given by </a:t>
            </a:r>
            <a:r>
              <a:rPr lang="en-US" dirty="0" err="1">
                <a:latin typeface="+mn-lt"/>
              </a:rPr>
              <a:t>catboost</a:t>
            </a:r>
            <a:r>
              <a:rPr lang="en-US" dirty="0">
                <a:latin typeface="+mn-lt"/>
              </a:rPr>
              <a:t> (0.71).</a:t>
            </a:r>
          </a:p>
          <a:p>
            <a:r>
              <a:rPr lang="en-US" dirty="0">
                <a:latin typeface="+mn-lt"/>
              </a:rPr>
              <a:t>Fine-tuning these models resulted in higher test R</a:t>
            </a:r>
            <a:r>
              <a:rPr lang="en-US" baseline="30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accuracy of 0.886.</a:t>
            </a:r>
            <a:endParaRPr lang="en-IN" dirty="0">
              <a:latin typeface="+mn-lt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FEBF43A-0C06-591A-15B6-6D4F5BF58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2" y="1499750"/>
            <a:ext cx="5831525" cy="40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4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54FA90F-0506-C7C3-D32F-A1622AA4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72" y="202991"/>
            <a:ext cx="9389440" cy="55458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 descr="A graph of a graph with a line&#10;&#10;Description automatically generated with medium confidence">
            <a:extLst>
              <a:ext uri="{FF2B5EF4-FFF2-40B4-BE49-F238E27FC236}">
                <a16:creationId xmlns:a16="http://schemas.microsoft.com/office/drawing/2014/main" id="{4C75B809-A8AF-F5CF-ACAF-8FC6965B3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57" y="1078273"/>
            <a:ext cx="3567678" cy="2675758"/>
          </a:xfrm>
          <a:prstGeom prst="rect">
            <a:avLst/>
          </a:prstGeom>
        </p:spPr>
      </p:pic>
      <p:pic>
        <p:nvPicPr>
          <p:cNvPr id="4" name="Picture 3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A3F0D200-48B5-8BDE-00CC-BA9129A63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28" y="1085576"/>
            <a:ext cx="3738292" cy="2803719"/>
          </a:xfrm>
          <a:prstGeom prst="rect">
            <a:avLst/>
          </a:prstGeom>
        </p:spPr>
      </p:pic>
      <p:pic>
        <p:nvPicPr>
          <p:cNvPr id="7" name="Picture 6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4D4ADE40-8637-9D61-EADA-86D8DE378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03" y="3754031"/>
            <a:ext cx="3567679" cy="2675759"/>
          </a:xfrm>
          <a:prstGeom prst="rect">
            <a:avLst/>
          </a:prstGeom>
        </p:spPr>
      </p:pic>
      <p:pic>
        <p:nvPicPr>
          <p:cNvPr id="10" name="Picture 9" descr="A graph of a graph with red and blue dots&#10;&#10;Description automatically generated">
            <a:extLst>
              <a:ext uri="{FF2B5EF4-FFF2-40B4-BE49-F238E27FC236}">
                <a16:creationId xmlns:a16="http://schemas.microsoft.com/office/drawing/2014/main" id="{738283E5-F389-76D4-5D4F-0BB108ACB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41" y="3754581"/>
            <a:ext cx="3567679" cy="2675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D9E7BA-DC62-8C47-30E9-3D4A72CAFAE6}"/>
              </a:ext>
            </a:extLst>
          </p:cNvPr>
          <p:cNvSpPr txBox="1"/>
          <p:nvPr/>
        </p:nvSpPr>
        <p:spPr>
          <a:xfrm>
            <a:off x="6745740" y="2968936"/>
            <a:ext cx="9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Catboost</a:t>
            </a:r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D067B-1945-4D95-662B-27365173DF04}"/>
              </a:ext>
            </a:extLst>
          </p:cNvPr>
          <p:cNvSpPr txBox="1"/>
          <p:nvPr/>
        </p:nvSpPr>
        <p:spPr>
          <a:xfrm>
            <a:off x="10731342" y="3088029"/>
            <a:ext cx="683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LGBM</a:t>
            </a:r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94D4A-25E2-5B08-3E55-587C08C81AF9}"/>
              </a:ext>
            </a:extLst>
          </p:cNvPr>
          <p:cNvSpPr txBox="1"/>
          <p:nvPr/>
        </p:nvSpPr>
        <p:spPr>
          <a:xfrm>
            <a:off x="6410499" y="5594511"/>
            <a:ext cx="1448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Random Forest</a:t>
            </a:r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FE0DE-2A02-EB65-1308-D27ECA6D74BA}"/>
              </a:ext>
            </a:extLst>
          </p:cNvPr>
          <p:cNvSpPr txBox="1"/>
          <p:nvPr/>
        </p:nvSpPr>
        <p:spPr>
          <a:xfrm>
            <a:off x="10563615" y="5594511"/>
            <a:ext cx="101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XGBoost</a:t>
            </a:r>
            <a:endParaRPr lang="en-IN" dirty="0"/>
          </a:p>
        </p:txBody>
      </p:sp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6252E68-0C8E-DC4F-EE95-7A13E1817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5" y="1724011"/>
            <a:ext cx="4509385" cy="22761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61636B-CC91-AFE6-0FD5-79CC64F1FD84}"/>
              </a:ext>
            </a:extLst>
          </p:cNvPr>
          <p:cNvSpPr txBox="1"/>
          <p:nvPr/>
        </p:nvSpPr>
        <p:spPr>
          <a:xfrm>
            <a:off x="198218" y="4609626"/>
            <a:ext cx="4633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above table shows the different model performance on the same set 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train and test data in the ratio 9:1.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49574420"/>
      </p:ext>
    </p:extLst>
  </p:cSld>
  <p:clrMapOvr>
    <a:masterClrMapping/>
  </p:clrMapOvr>
</p:sld>
</file>

<file path=ppt/theme/theme1.xml><?xml version="1.0" encoding="utf-8"?>
<a:theme xmlns:a="http://schemas.openxmlformats.org/drawingml/2006/main" name="IITR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TR_template_sudiproy.pptx" id="{E7BE3218-A97E-4E6F-BE9F-92D6192B2CD5}" vid="{3EDE8FBA-E8F1-4B0B-AEA8-7DC234A91A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1168</Words>
  <Application>Microsoft Office PowerPoint</Application>
  <PresentationFormat>Widescreen</PresentationFormat>
  <Paragraphs>87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Comic Sans MS</vt:lpstr>
      <vt:lpstr>Franklin Gothic Demi</vt:lpstr>
      <vt:lpstr>Google Sans</vt:lpstr>
      <vt:lpstr>Times New Roman</vt:lpstr>
      <vt:lpstr>Wingdings</vt:lpstr>
      <vt:lpstr>IITR_PPT_Template</vt:lpstr>
      <vt:lpstr>PowerPoint Presentation</vt:lpstr>
      <vt:lpstr>Introduction</vt:lpstr>
      <vt:lpstr>Introduction</vt:lpstr>
      <vt:lpstr>Introduction</vt:lpstr>
      <vt:lpstr>Introduction</vt:lpstr>
      <vt:lpstr>Research Target</vt:lpstr>
      <vt:lpstr>Observations</vt:lpstr>
      <vt:lpstr>Observations</vt:lpstr>
      <vt:lpstr>Results</vt:lpstr>
      <vt:lpstr>Results </vt:lpstr>
      <vt:lpstr>Result</vt:lpstr>
      <vt:lpstr>Result</vt:lpstr>
      <vt:lpstr>Result</vt:lpstr>
      <vt:lpstr>Result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KEVINJOEL SUMANT NALLA</dc:creator>
  <cp:lastModifiedBy>KEVINJOEL SUMANT NALLA</cp:lastModifiedBy>
  <cp:revision>6</cp:revision>
  <dcterms:created xsi:type="dcterms:W3CDTF">2023-11-27T02:15:00Z</dcterms:created>
  <dcterms:modified xsi:type="dcterms:W3CDTF">2024-02-26T04:56:00Z</dcterms:modified>
</cp:coreProperties>
</file>